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74" r:id="rId3"/>
    <p:sldId id="256" r:id="rId4"/>
    <p:sldId id="273" r:id="rId5"/>
    <p:sldId id="258" r:id="rId6"/>
    <p:sldId id="287" r:id="rId7"/>
    <p:sldId id="285" r:id="rId8"/>
    <p:sldId id="286" r:id="rId9"/>
    <p:sldId id="275" r:id="rId10"/>
    <p:sldId id="280" r:id="rId11"/>
    <p:sldId id="276" r:id="rId12"/>
    <p:sldId id="281" r:id="rId13"/>
    <p:sldId id="277" r:id="rId14"/>
    <p:sldId id="288" r:id="rId15"/>
    <p:sldId id="278" r:id="rId16"/>
    <p:sldId id="279" r:id="rId17"/>
    <p:sldId id="283" r:id="rId18"/>
    <p:sldId id="28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3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0F44B0-EF03-4DC4-8628-48C616C6D31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CA8D171-A5DF-4554-ACC7-8E79E886BA80}">
      <dgm:prSet/>
      <dgm:spPr/>
      <dgm:t>
        <a:bodyPr/>
        <a:lstStyle/>
        <a:p>
          <a:r>
            <a:rPr lang="en-US"/>
            <a:t>Fix log edit on mobile (too long)</a:t>
          </a:r>
        </a:p>
      </dgm:t>
    </dgm:pt>
    <dgm:pt modelId="{BA3F301D-89E2-41AC-A9EC-80F55DF68B59}" type="parTrans" cxnId="{AB61F8C9-7477-4F4B-B97E-257F04BAF257}">
      <dgm:prSet/>
      <dgm:spPr/>
      <dgm:t>
        <a:bodyPr/>
        <a:lstStyle/>
        <a:p>
          <a:endParaRPr lang="en-US"/>
        </a:p>
      </dgm:t>
    </dgm:pt>
    <dgm:pt modelId="{EE514739-B5B1-4412-8F93-9AA599A686C1}" type="sibTrans" cxnId="{AB61F8C9-7477-4F4B-B97E-257F04BAF257}">
      <dgm:prSet/>
      <dgm:spPr/>
      <dgm:t>
        <a:bodyPr/>
        <a:lstStyle/>
        <a:p>
          <a:endParaRPr lang="en-US"/>
        </a:p>
      </dgm:t>
    </dgm:pt>
    <dgm:pt modelId="{B1BC79B4-D920-4259-A6E3-60E833C6CBB7}">
      <dgm:prSet/>
      <dgm:spPr/>
      <dgm:t>
        <a:bodyPr/>
        <a:lstStyle/>
        <a:p>
          <a:r>
            <a:rPr lang="en-US"/>
            <a:t>Validate edit log form (prevent empty skills, etc.)</a:t>
          </a:r>
        </a:p>
      </dgm:t>
    </dgm:pt>
    <dgm:pt modelId="{CA8A6601-9EB6-4890-9DF6-9665E51530B2}" type="parTrans" cxnId="{D9752B9F-CD7E-49E5-B8D5-567FB5324476}">
      <dgm:prSet/>
      <dgm:spPr/>
      <dgm:t>
        <a:bodyPr/>
        <a:lstStyle/>
        <a:p>
          <a:endParaRPr lang="en-US"/>
        </a:p>
      </dgm:t>
    </dgm:pt>
    <dgm:pt modelId="{E86EEA4E-B0ED-4391-B033-E14C12032353}" type="sibTrans" cxnId="{D9752B9F-CD7E-49E5-B8D5-567FB5324476}">
      <dgm:prSet/>
      <dgm:spPr/>
      <dgm:t>
        <a:bodyPr/>
        <a:lstStyle/>
        <a:p>
          <a:endParaRPr lang="en-US"/>
        </a:p>
      </dgm:t>
    </dgm:pt>
    <dgm:pt modelId="{3521F2E8-275A-4902-A00E-AD18C19CF20B}" type="pres">
      <dgm:prSet presAssocID="{270F44B0-EF03-4DC4-8628-48C616C6D314}" presName="root" presStyleCnt="0">
        <dgm:presLayoutVars>
          <dgm:dir/>
          <dgm:resizeHandles val="exact"/>
        </dgm:presLayoutVars>
      </dgm:prSet>
      <dgm:spPr/>
    </dgm:pt>
    <dgm:pt modelId="{C62C6909-52A5-4A59-88FA-A66404A8C12F}" type="pres">
      <dgm:prSet presAssocID="{5CA8D171-A5DF-4554-ACC7-8E79E886BA80}" presName="compNode" presStyleCnt="0"/>
      <dgm:spPr/>
    </dgm:pt>
    <dgm:pt modelId="{054878B8-E2D8-4597-A352-71771761D6A4}" type="pres">
      <dgm:prSet presAssocID="{5CA8D171-A5DF-4554-ACC7-8E79E886BA8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raser"/>
        </a:ext>
      </dgm:extLst>
    </dgm:pt>
    <dgm:pt modelId="{3A1DF9E5-DA06-4D03-88BC-CC22E1478758}" type="pres">
      <dgm:prSet presAssocID="{5CA8D171-A5DF-4554-ACC7-8E79E886BA80}" presName="spaceRect" presStyleCnt="0"/>
      <dgm:spPr/>
    </dgm:pt>
    <dgm:pt modelId="{B4D1EA52-62FC-4215-847F-50EE62F76CB6}" type="pres">
      <dgm:prSet presAssocID="{5CA8D171-A5DF-4554-ACC7-8E79E886BA80}" presName="textRect" presStyleLbl="revTx" presStyleIdx="0" presStyleCnt="2">
        <dgm:presLayoutVars>
          <dgm:chMax val="1"/>
          <dgm:chPref val="1"/>
        </dgm:presLayoutVars>
      </dgm:prSet>
      <dgm:spPr/>
    </dgm:pt>
    <dgm:pt modelId="{51898544-C0B1-4199-BE84-69B46096B39A}" type="pres">
      <dgm:prSet presAssocID="{EE514739-B5B1-4412-8F93-9AA599A686C1}" presName="sibTrans" presStyleCnt="0"/>
      <dgm:spPr/>
    </dgm:pt>
    <dgm:pt modelId="{A24BF74A-33FB-4BE4-81DF-9E249EF42922}" type="pres">
      <dgm:prSet presAssocID="{B1BC79B4-D920-4259-A6E3-60E833C6CBB7}" presName="compNode" presStyleCnt="0"/>
      <dgm:spPr/>
    </dgm:pt>
    <dgm:pt modelId="{16E9FB78-F824-4EFC-94C5-5F9F32698125}" type="pres">
      <dgm:prSet presAssocID="{B1BC79B4-D920-4259-A6E3-60E833C6CBB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4690ADA9-E5BD-45CE-8626-2FCF1C858BC0}" type="pres">
      <dgm:prSet presAssocID="{B1BC79B4-D920-4259-A6E3-60E833C6CBB7}" presName="spaceRect" presStyleCnt="0"/>
      <dgm:spPr/>
    </dgm:pt>
    <dgm:pt modelId="{D81C4A24-1D22-456F-BB0A-5B006FE40C58}" type="pres">
      <dgm:prSet presAssocID="{B1BC79B4-D920-4259-A6E3-60E833C6CBB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9253470-37FF-4F5F-8F7E-8B66B0B9E772}" type="presOf" srcId="{270F44B0-EF03-4DC4-8628-48C616C6D314}" destId="{3521F2E8-275A-4902-A00E-AD18C19CF20B}" srcOrd="0" destOrd="0" presId="urn:microsoft.com/office/officeart/2018/2/layout/IconLabelList"/>
    <dgm:cxn modelId="{F09F2386-D966-4288-B57A-8CA69090CECC}" type="presOf" srcId="{5CA8D171-A5DF-4554-ACC7-8E79E886BA80}" destId="{B4D1EA52-62FC-4215-847F-50EE62F76CB6}" srcOrd="0" destOrd="0" presId="urn:microsoft.com/office/officeart/2018/2/layout/IconLabelList"/>
    <dgm:cxn modelId="{D9752B9F-CD7E-49E5-B8D5-567FB5324476}" srcId="{270F44B0-EF03-4DC4-8628-48C616C6D314}" destId="{B1BC79B4-D920-4259-A6E3-60E833C6CBB7}" srcOrd="1" destOrd="0" parTransId="{CA8A6601-9EB6-4890-9DF6-9665E51530B2}" sibTransId="{E86EEA4E-B0ED-4391-B033-E14C12032353}"/>
    <dgm:cxn modelId="{AB61F8C9-7477-4F4B-B97E-257F04BAF257}" srcId="{270F44B0-EF03-4DC4-8628-48C616C6D314}" destId="{5CA8D171-A5DF-4554-ACC7-8E79E886BA80}" srcOrd="0" destOrd="0" parTransId="{BA3F301D-89E2-41AC-A9EC-80F55DF68B59}" sibTransId="{EE514739-B5B1-4412-8F93-9AA599A686C1}"/>
    <dgm:cxn modelId="{D3E07BE1-D9BA-4826-B974-50FC6C550B04}" type="presOf" srcId="{B1BC79B4-D920-4259-A6E3-60E833C6CBB7}" destId="{D81C4A24-1D22-456F-BB0A-5B006FE40C58}" srcOrd="0" destOrd="0" presId="urn:microsoft.com/office/officeart/2018/2/layout/IconLabelList"/>
    <dgm:cxn modelId="{5CED36B0-ACBE-46E5-94F9-D25B1194AD4E}" type="presParOf" srcId="{3521F2E8-275A-4902-A00E-AD18C19CF20B}" destId="{C62C6909-52A5-4A59-88FA-A66404A8C12F}" srcOrd="0" destOrd="0" presId="urn:microsoft.com/office/officeart/2018/2/layout/IconLabelList"/>
    <dgm:cxn modelId="{32733420-10E7-418E-B904-980D91E850AF}" type="presParOf" srcId="{C62C6909-52A5-4A59-88FA-A66404A8C12F}" destId="{054878B8-E2D8-4597-A352-71771761D6A4}" srcOrd="0" destOrd="0" presId="urn:microsoft.com/office/officeart/2018/2/layout/IconLabelList"/>
    <dgm:cxn modelId="{357A6A9B-C292-4C04-9B49-3EC678136942}" type="presParOf" srcId="{C62C6909-52A5-4A59-88FA-A66404A8C12F}" destId="{3A1DF9E5-DA06-4D03-88BC-CC22E1478758}" srcOrd="1" destOrd="0" presId="urn:microsoft.com/office/officeart/2018/2/layout/IconLabelList"/>
    <dgm:cxn modelId="{21FE39DB-BD7A-427E-ADC2-5CE356B6F46F}" type="presParOf" srcId="{C62C6909-52A5-4A59-88FA-A66404A8C12F}" destId="{B4D1EA52-62FC-4215-847F-50EE62F76CB6}" srcOrd="2" destOrd="0" presId="urn:microsoft.com/office/officeart/2018/2/layout/IconLabelList"/>
    <dgm:cxn modelId="{EC7E95BB-BB8B-445A-B277-3F2BBE638BF2}" type="presParOf" srcId="{3521F2E8-275A-4902-A00E-AD18C19CF20B}" destId="{51898544-C0B1-4199-BE84-69B46096B39A}" srcOrd="1" destOrd="0" presId="urn:microsoft.com/office/officeart/2018/2/layout/IconLabelList"/>
    <dgm:cxn modelId="{A962605A-770A-490F-B0BE-F8074553E599}" type="presParOf" srcId="{3521F2E8-275A-4902-A00E-AD18C19CF20B}" destId="{A24BF74A-33FB-4BE4-81DF-9E249EF42922}" srcOrd="2" destOrd="0" presId="urn:microsoft.com/office/officeart/2018/2/layout/IconLabelList"/>
    <dgm:cxn modelId="{D7894039-D510-4252-9488-4FE01E06C978}" type="presParOf" srcId="{A24BF74A-33FB-4BE4-81DF-9E249EF42922}" destId="{16E9FB78-F824-4EFC-94C5-5F9F32698125}" srcOrd="0" destOrd="0" presId="urn:microsoft.com/office/officeart/2018/2/layout/IconLabelList"/>
    <dgm:cxn modelId="{9186CDE9-339D-4D3F-8C32-7565DC92A3F5}" type="presParOf" srcId="{A24BF74A-33FB-4BE4-81DF-9E249EF42922}" destId="{4690ADA9-E5BD-45CE-8626-2FCF1C858BC0}" srcOrd="1" destOrd="0" presId="urn:microsoft.com/office/officeart/2018/2/layout/IconLabelList"/>
    <dgm:cxn modelId="{6C97B3E9-D468-491D-BB0F-24321BAA0896}" type="presParOf" srcId="{A24BF74A-33FB-4BE4-81DF-9E249EF42922}" destId="{D81C4A24-1D22-456F-BB0A-5B006FE40C5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0F0B4E-47C2-4D20-BC6B-5D22CC4D7DA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2A00628-9DE1-41D2-A9B7-25AD823FAB0B}">
      <dgm:prSet/>
      <dgm:spPr/>
      <dgm:t>
        <a:bodyPr/>
        <a:lstStyle/>
        <a:p>
          <a:r>
            <a:rPr lang="en-US"/>
            <a:t>Sprint 1: MVP</a:t>
          </a:r>
        </a:p>
      </dgm:t>
    </dgm:pt>
    <dgm:pt modelId="{69D6CFB5-380A-4E80-95A9-886B254FA3F5}" type="parTrans" cxnId="{39EF498D-9313-4139-81B3-A550B6875561}">
      <dgm:prSet/>
      <dgm:spPr/>
      <dgm:t>
        <a:bodyPr/>
        <a:lstStyle/>
        <a:p>
          <a:endParaRPr lang="en-US"/>
        </a:p>
      </dgm:t>
    </dgm:pt>
    <dgm:pt modelId="{E44F9240-98B0-4810-B33B-2C1DA07E2F26}" type="sibTrans" cxnId="{39EF498D-9313-4139-81B3-A550B6875561}">
      <dgm:prSet/>
      <dgm:spPr/>
      <dgm:t>
        <a:bodyPr/>
        <a:lstStyle/>
        <a:p>
          <a:endParaRPr lang="en-US"/>
        </a:p>
      </dgm:t>
    </dgm:pt>
    <dgm:pt modelId="{E6E986B4-C06E-4BA2-96E5-A4959DCE8CBF}">
      <dgm:prSet/>
      <dgm:spPr/>
      <dgm:t>
        <a:bodyPr/>
        <a:lstStyle/>
        <a:p>
          <a:r>
            <a:rPr lang="en-US"/>
            <a:t>Sprint 2: Find users, Measure UX Cleanup</a:t>
          </a:r>
        </a:p>
      </dgm:t>
    </dgm:pt>
    <dgm:pt modelId="{A26B5011-2B85-4D59-B6FF-0AA97F67B249}" type="parTrans" cxnId="{CE8D142D-4D0C-4B1C-8F85-3C89B6ED4703}">
      <dgm:prSet/>
      <dgm:spPr/>
      <dgm:t>
        <a:bodyPr/>
        <a:lstStyle/>
        <a:p>
          <a:endParaRPr lang="en-US"/>
        </a:p>
      </dgm:t>
    </dgm:pt>
    <dgm:pt modelId="{54E60BF2-4E21-4453-B395-0F5E65916712}" type="sibTrans" cxnId="{CE8D142D-4D0C-4B1C-8F85-3C89B6ED4703}">
      <dgm:prSet/>
      <dgm:spPr/>
      <dgm:t>
        <a:bodyPr/>
        <a:lstStyle/>
        <a:p>
          <a:endParaRPr lang="en-US"/>
        </a:p>
      </dgm:t>
    </dgm:pt>
    <dgm:pt modelId="{EDB77508-F886-49D4-A213-503F04DB3D6F}">
      <dgm:prSet/>
      <dgm:spPr/>
      <dgm:t>
        <a:bodyPr/>
        <a:lstStyle/>
        <a:p>
          <a:r>
            <a:rPr lang="en-US"/>
            <a:t>Sprint 3: Add back Video Translator  (first premium feature)</a:t>
          </a:r>
        </a:p>
      </dgm:t>
    </dgm:pt>
    <dgm:pt modelId="{CA66B232-734D-4948-8AEF-AF0B1E5D7677}" type="parTrans" cxnId="{7F8A246F-357B-4225-A582-0DADE043D8B0}">
      <dgm:prSet/>
      <dgm:spPr/>
      <dgm:t>
        <a:bodyPr/>
        <a:lstStyle/>
        <a:p>
          <a:endParaRPr lang="en-US"/>
        </a:p>
      </dgm:t>
    </dgm:pt>
    <dgm:pt modelId="{975BB435-556C-47A2-829C-86DC93AF02C7}" type="sibTrans" cxnId="{7F8A246F-357B-4225-A582-0DADE043D8B0}">
      <dgm:prSet/>
      <dgm:spPr/>
      <dgm:t>
        <a:bodyPr/>
        <a:lstStyle/>
        <a:p>
          <a:endParaRPr lang="en-US"/>
        </a:p>
      </dgm:t>
    </dgm:pt>
    <dgm:pt modelId="{6B50E1E6-FA43-451B-B268-190B712113B8}">
      <dgm:prSet/>
      <dgm:spPr/>
      <dgm:t>
        <a:bodyPr/>
        <a:lstStyle/>
        <a:p>
          <a:r>
            <a:rPr lang="en-US" dirty="0"/>
            <a:t>Sprint 4: ?</a:t>
          </a:r>
        </a:p>
      </dgm:t>
    </dgm:pt>
    <dgm:pt modelId="{81C8229C-C2CC-4D67-83B9-897985BB8F3D}" type="sibTrans" cxnId="{4D15A3A2-3048-4B95-9316-D7C33F20016B}">
      <dgm:prSet/>
      <dgm:spPr/>
      <dgm:t>
        <a:bodyPr/>
        <a:lstStyle/>
        <a:p>
          <a:endParaRPr lang="en-US"/>
        </a:p>
      </dgm:t>
    </dgm:pt>
    <dgm:pt modelId="{EFE5E464-5AFB-4242-96B4-30AA42FD9420}" type="parTrans" cxnId="{4D15A3A2-3048-4B95-9316-D7C33F20016B}">
      <dgm:prSet/>
      <dgm:spPr/>
      <dgm:t>
        <a:bodyPr/>
        <a:lstStyle/>
        <a:p>
          <a:endParaRPr lang="en-US"/>
        </a:p>
      </dgm:t>
    </dgm:pt>
    <dgm:pt modelId="{D5AF9B01-CD99-4F5A-B9FB-BEBD62E9E2BE}" type="pres">
      <dgm:prSet presAssocID="{140F0B4E-47C2-4D20-BC6B-5D22CC4D7DA4}" presName="linear" presStyleCnt="0">
        <dgm:presLayoutVars>
          <dgm:animLvl val="lvl"/>
          <dgm:resizeHandles val="exact"/>
        </dgm:presLayoutVars>
      </dgm:prSet>
      <dgm:spPr/>
    </dgm:pt>
    <dgm:pt modelId="{3D908CD1-B27C-4CC6-B866-0E46BCAB2713}" type="pres">
      <dgm:prSet presAssocID="{82A00628-9DE1-41D2-A9B7-25AD823FAB0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9BF592E-1371-47B7-8231-07B43962D743}" type="pres">
      <dgm:prSet presAssocID="{E44F9240-98B0-4810-B33B-2C1DA07E2F26}" presName="spacer" presStyleCnt="0"/>
      <dgm:spPr/>
    </dgm:pt>
    <dgm:pt modelId="{EFB8F2C4-BB13-4903-9441-C11CCADA8269}" type="pres">
      <dgm:prSet presAssocID="{E6E986B4-C06E-4BA2-96E5-A4959DCE8CB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7FA5E22-237A-4F64-BC89-8166168AA80D}" type="pres">
      <dgm:prSet presAssocID="{54E60BF2-4E21-4453-B395-0F5E65916712}" presName="spacer" presStyleCnt="0"/>
      <dgm:spPr/>
    </dgm:pt>
    <dgm:pt modelId="{851829B0-CDEF-45BB-BE48-301713228FF3}" type="pres">
      <dgm:prSet presAssocID="{EDB77508-F886-49D4-A213-503F04DB3D6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5FB927B-23BD-4F42-A8A6-ED3B04E6AC81}" type="pres">
      <dgm:prSet presAssocID="{975BB435-556C-47A2-829C-86DC93AF02C7}" presName="spacer" presStyleCnt="0"/>
      <dgm:spPr/>
    </dgm:pt>
    <dgm:pt modelId="{3611021A-9B33-4962-BEA6-EA451699CABA}" type="pres">
      <dgm:prSet presAssocID="{6B50E1E6-FA43-451B-B268-190B712113B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E8D142D-4D0C-4B1C-8F85-3C89B6ED4703}" srcId="{140F0B4E-47C2-4D20-BC6B-5D22CC4D7DA4}" destId="{E6E986B4-C06E-4BA2-96E5-A4959DCE8CBF}" srcOrd="1" destOrd="0" parTransId="{A26B5011-2B85-4D59-B6FF-0AA97F67B249}" sibTransId="{54E60BF2-4E21-4453-B395-0F5E65916712}"/>
    <dgm:cxn modelId="{E7EDCB45-2F57-4148-BFD6-A115D4B0169F}" type="presOf" srcId="{E6E986B4-C06E-4BA2-96E5-A4959DCE8CBF}" destId="{EFB8F2C4-BB13-4903-9441-C11CCADA8269}" srcOrd="0" destOrd="0" presId="urn:microsoft.com/office/officeart/2005/8/layout/vList2"/>
    <dgm:cxn modelId="{7F8A246F-357B-4225-A582-0DADE043D8B0}" srcId="{140F0B4E-47C2-4D20-BC6B-5D22CC4D7DA4}" destId="{EDB77508-F886-49D4-A213-503F04DB3D6F}" srcOrd="2" destOrd="0" parTransId="{CA66B232-734D-4948-8AEF-AF0B1E5D7677}" sibTransId="{975BB435-556C-47A2-829C-86DC93AF02C7}"/>
    <dgm:cxn modelId="{88A10972-8C3D-40ED-BDC0-C2E1EE9FE4D0}" type="presOf" srcId="{82A00628-9DE1-41D2-A9B7-25AD823FAB0B}" destId="{3D908CD1-B27C-4CC6-B866-0E46BCAB2713}" srcOrd="0" destOrd="0" presId="urn:microsoft.com/office/officeart/2005/8/layout/vList2"/>
    <dgm:cxn modelId="{39EF498D-9313-4139-81B3-A550B6875561}" srcId="{140F0B4E-47C2-4D20-BC6B-5D22CC4D7DA4}" destId="{82A00628-9DE1-41D2-A9B7-25AD823FAB0B}" srcOrd="0" destOrd="0" parTransId="{69D6CFB5-380A-4E80-95A9-886B254FA3F5}" sibTransId="{E44F9240-98B0-4810-B33B-2C1DA07E2F26}"/>
    <dgm:cxn modelId="{4D15A3A2-3048-4B95-9316-D7C33F20016B}" srcId="{140F0B4E-47C2-4D20-BC6B-5D22CC4D7DA4}" destId="{6B50E1E6-FA43-451B-B268-190B712113B8}" srcOrd="3" destOrd="0" parTransId="{EFE5E464-5AFB-4242-96B4-30AA42FD9420}" sibTransId="{81C8229C-C2CC-4D67-83B9-897985BB8F3D}"/>
    <dgm:cxn modelId="{AB5B61D7-4B20-4E7C-939D-47D2DCE38920}" type="presOf" srcId="{140F0B4E-47C2-4D20-BC6B-5D22CC4D7DA4}" destId="{D5AF9B01-CD99-4F5A-B9FB-BEBD62E9E2BE}" srcOrd="0" destOrd="0" presId="urn:microsoft.com/office/officeart/2005/8/layout/vList2"/>
    <dgm:cxn modelId="{4A7375DA-A153-4255-8E39-B9BE245B4C1B}" type="presOf" srcId="{6B50E1E6-FA43-451B-B268-190B712113B8}" destId="{3611021A-9B33-4962-BEA6-EA451699CABA}" srcOrd="0" destOrd="0" presId="urn:microsoft.com/office/officeart/2005/8/layout/vList2"/>
    <dgm:cxn modelId="{BFFD0BE2-D1DB-4AEB-B31E-CEA5390E1701}" type="presOf" srcId="{EDB77508-F886-49D4-A213-503F04DB3D6F}" destId="{851829B0-CDEF-45BB-BE48-301713228FF3}" srcOrd="0" destOrd="0" presId="urn:microsoft.com/office/officeart/2005/8/layout/vList2"/>
    <dgm:cxn modelId="{843F5310-A631-4B04-9CF3-FA5E64839373}" type="presParOf" srcId="{D5AF9B01-CD99-4F5A-B9FB-BEBD62E9E2BE}" destId="{3D908CD1-B27C-4CC6-B866-0E46BCAB2713}" srcOrd="0" destOrd="0" presId="urn:microsoft.com/office/officeart/2005/8/layout/vList2"/>
    <dgm:cxn modelId="{5BD4715A-FF21-44F4-8FFC-ECC5E8A43B27}" type="presParOf" srcId="{D5AF9B01-CD99-4F5A-B9FB-BEBD62E9E2BE}" destId="{C9BF592E-1371-47B7-8231-07B43962D743}" srcOrd="1" destOrd="0" presId="urn:microsoft.com/office/officeart/2005/8/layout/vList2"/>
    <dgm:cxn modelId="{AE2F5843-646A-4811-BE70-2BB3EC3A6351}" type="presParOf" srcId="{D5AF9B01-CD99-4F5A-B9FB-BEBD62E9E2BE}" destId="{EFB8F2C4-BB13-4903-9441-C11CCADA8269}" srcOrd="2" destOrd="0" presId="urn:microsoft.com/office/officeart/2005/8/layout/vList2"/>
    <dgm:cxn modelId="{B5ADABCB-F807-4CCA-8C29-4DD860DDF8CD}" type="presParOf" srcId="{D5AF9B01-CD99-4F5A-B9FB-BEBD62E9E2BE}" destId="{A7FA5E22-237A-4F64-BC89-8166168AA80D}" srcOrd="3" destOrd="0" presId="urn:microsoft.com/office/officeart/2005/8/layout/vList2"/>
    <dgm:cxn modelId="{AFA7273C-AFE1-4044-B326-5BE590C33745}" type="presParOf" srcId="{D5AF9B01-CD99-4F5A-B9FB-BEBD62E9E2BE}" destId="{851829B0-CDEF-45BB-BE48-301713228FF3}" srcOrd="4" destOrd="0" presId="urn:microsoft.com/office/officeart/2005/8/layout/vList2"/>
    <dgm:cxn modelId="{1B4248E9-7F95-4D1F-82E0-8A4E998A0BE7}" type="presParOf" srcId="{D5AF9B01-CD99-4F5A-B9FB-BEBD62E9E2BE}" destId="{75FB927B-23BD-4F42-A8A6-ED3B04E6AC81}" srcOrd="5" destOrd="0" presId="urn:microsoft.com/office/officeart/2005/8/layout/vList2"/>
    <dgm:cxn modelId="{F58F2C57-F12A-486B-932B-DE20E3E6C7FA}" type="presParOf" srcId="{D5AF9B01-CD99-4F5A-B9FB-BEBD62E9E2BE}" destId="{3611021A-9B33-4962-BEA6-EA451699CAB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4878B8-E2D8-4597-A352-71771761D6A4}">
      <dsp:nvSpPr>
        <dsp:cNvPr id="0" name=""/>
        <dsp:cNvSpPr/>
      </dsp:nvSpPr>
      <dsp:spPr>
        <a:xfrm>
          <a:off x="1953914" y="27750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1EA52-62FC-4215-847F-50EE62F76CB6}">
      <dsp:nvSpPr>
        <dsp:cNvPr id="0" name=""/>
        <dsp:cNvSpPr/>
      </dsp:nvSpPr>
      <dsp:spPr>
        <a:xfrm>
          <a:off x="765914" y="269190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Fix log edit on mobile (too long)</a:t>
          </a:r>
        </a:p>
      </dsp:txBody>
      <dsp:txXfrm>
        <a:off x="765914" y="2691902"/>
        <a:ext cx="4320000" cy="720000"/>
      </dsp:txXfrm>
    </dsp:sp>
    <dsp:sp modelId="{16E9FB78-F824-4EFC-94C5-5F9F32698125}">
      <dsp:nvSpPr>
        <dsp:cNvPr id="0" name=""/>
        <dsp:cNvSpPr/>
      </dsp:nvSpPr>
      <dsp:spPr>
        <a:xfrm>
          <a:off x="7029914" y="27750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C4A24-1D22-456F-BB0A-5B006FE40C58}">
      <dsp:nvSpPr>
        <dsp:cNvPr id="0" name=""/>
        <dsp:cNvSpPr/>
      </dsp:nvSpPr>
      <dsp:spPr>
        <a:xfrm>
          <a:off x="5841914" y="269190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Validate edit log form (prevent empty skills, etc.)</a:t>
          </a:r>
        </a:p>
      </dsp:txBody>
      <dsp:txXfrm>
        <a:off x="5841914" y="2691902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908CD1-B27C-4CC6-B866-0E46BCAB2713}">
      <dsp:nvSpPr>
        <dsp:cNvPr id="0" name=""/>
        <dsp:cNvSpPr/>
      </dsp:nvSpPr>
      <dsp:spPr>
        <a:xfrm>
          <a:off x="0" y="450099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Sprint 1: MVP</a:t>
          </a:r>
        </a:p>
      </dsp:txBody>
      <dsp:txXfrm>
        <a:off x="38638" y="488737"/>
        <a:ext cx="10438324" cy="714229"/>
      </dsp:txXfrm>
    </dsp:sp>
    <dsp:sp modelId="{EFB8F2C4-BB13-4903-9441-C11CCADA8269}">
      <dsp:nvSpPr>
        <dsp:cNvPr id="0" name=""/>
        <dsp:cNvSpPr/>
      </dsp:nvSpPr>
      <dsp:spPr>
        <a:xfrm>
          <a:off x="0" y="1336644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Sprint 2: Find users, Measure UX Cleanup</a:t>
          </a:r>
        </a:p>
      </dsp:txBody>
      <dsp:txXfrm>
        <a:off x="38638" y="1375282"/>
        <a:ext cx="10438324" cy="714229"/>
      </dsp:txXfrm>
    </dsp:sp>
    <dsp:sp modelId="{851829B0-CDEF-45BB-BE48-301713228FF3}">
      <dsp:nvSpPr>
        <dsp:cNvPr id="0" name=""/>
        <dsp:cNvSpPr/>
      </dsp:nvSpPr>
      <dsp:spPr>
        <a:xfrm>
          <a:off x="0" y="2223189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Sprint 3: Add back Video Translator  (first premium feature)</a:t>
          </a:r>
        </a:p>
      </dsp:txBody>
      <dsp:txXfrm>
        <a:off x="38638" y="2261827"/>
        <a:ext cx="10438324" cy="714229"/>
      </dsp:txXfrm>
    </dsp:sp>
    <dsp:sp modelId="{3611021A-9B33-4962-BEA6-EA451699CABA}">
      <dsp:nvSpPr>
        <dsp:cNvPr id="0" name=""/>
        <dsp:cNvSpPr/>
      </dsp:nvSpPr>
      <dsp:spPr>
        <a:xfrm>
          <a:off x="0" y="3109734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Sprint 4: ?</a:t>
          </a:r>
        </a:p>
      </dsp:txBody>
      <dsp:txXfrm>
        <a:off x="38638" y="3148372"/>
        <a:ext cx="10438324" cy="714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8A5D2-F52F-34BD-0EB7-1F9304916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Audience</a:t>
            </a:r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1F66C-5195-F102-F6A4-75FC4592A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Myself in the future</a:t>
            </a:r>
          </a:p>
          <a:p>
            <a:r>
              <a:rPr lang="en-US" sz="2200" dirty="0"/>
              <a:t>People who are curious</a:t>
            </a:r>
          </a:p>
          <a:p>
            <a:r>
              <a:rPr lang="en-US" sz="2200" dirty="0"/>
              <a:t>Developers</a:t>
            </a:r>
          </a:p>
        </p:txBody>
      </p:sp>
      <p:pic>
        <p:nvPicPr>
          <p:cNvPr id="5" name="Picture 4" descr="Stadium seats at a sporting entertainment venue">
            <a:extLst>
              <a:ext uri="{FF2B5EF4-FFF2-40B4-BE49-F238E27FC236}">
                <a16:creationId xmlns:a16="http://schemas.microsoft.com/office/drawing/2014/main" id="{CF44A29C-60A7-D410-1228-0D67B9095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8" r="1667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9311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7437-7F63-0D85-C25D-E56768476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9532D-776F-324A-A66D-14B5A6005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52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D88CA-5DA3-3226-67A4-3A263354D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Gantt Chart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EF5BC475-1954-1968-C594-AA82CCBFE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60" r="1613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11356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51998FC-9819-9CBA-2D7F-F42A09481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"/>
          <a:stretch/>
        </p:blipFill>
        <p:spPr>
          <a:xfrm>
            <a:off x="281354" y="572055"/>
            <a:ext cx="11629292" cy="571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13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D301A-0C9B-BABC-AB7E-459AA19F0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Reflection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alking up a stairs">
            <a:extLst>
              <a:ext uri="{FF2B5EF4-FFF2-40B4-BE49-F238E27FC236}">
                <a16:creationId xmlns:a16="http://schemas.microsoft.com/office/drawing/2014/main" id="{DE33FE40-5340-A842-60B2-A74E5340F5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90" r="705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541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84B15-C68F-C115-777F-53D05A16E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77739-454C-7DEE-01A6-D17D5EF2D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Working through technical challenges (see successes)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AD67B-E62F-193B-0AA3-8C4D771A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914" y="230188"/>
            <a:ext cx="13239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43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52D3-E67F-D8AF-F5A5-BE408CD60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en-US" sz="3200"/>
              <a:t>Successes</a:t>
            </a:r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015E6-E832-7234-0A67-F4705E1A4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5791199" cy="3602935"/>
          </a:xfrm>
        </p:spPr>
        <p:txBody>
          <a:bodyPr>
            <a:normAutofit/>
          </a:bodyPr>
          <a:lstStyle/>
          <a:p>
            <a:r>
              <a:rPr lang="en-US" sz="2000" dirty="0">
                <a:cs typeface="Calibri"/>
              </a:rPr>
              <a:t>Kubernetes wins</a:t>
            </a:r>
          </a:p>
          <a:p>
            <a:pPr lvl="1"/>
            <a:r>
              <a:rPr lang="en-US" sz="2000" dirty="0">
                <a:cs typeface="Calibri"/>
              </a:rPr>
              <a:t>Certs automated</a:t>
            </a:r>
          </a:p>
          <a:p>
            <a:pPr lvl="1"/>
            <a:r>
              <a:rPr lang="en-US" sz="2000" dirty="0">
                <a:cs typeface="Calibri"/>
              </a:rPr>
              <a:t>Deploy automated</a:t>
            </a:r>
          </a:p>
          <a:p>
            <a:pPr lvl="1"/>
            <a:r>
              <a:rPr lang="en-US" sz="2000" dirty="0">
                <a:cs typeface="Calibri"/>
              </a:rPr>
              <a:t>Helm charts added</a:t>
            </a:r>
          </a:p>
          <a:p>
            <a:r>
              <a:rPr lang="en-US" sz="2000" dirty="0">
                <a:cs typeface="Calibri"/>
              </a:rPr>
              <a:t>Improve login/register flow</a:t>
            </a:r>
          </a:p>
          <a:p>
            <a:r>
              <a:rPr lang="en-US" sz="2000" dirty="0">
                <a:cs typeface="Calibri"/>
              </a:rPr>
              <a:t>Completed first pass at all log features</a:t>
            </a:r>
          </a:p>
          <a:p>
            <a:r>
              <a:rPr lang="en-US" sz="2000" dirty="0">
                <a:cs typeface="Calibri"/>
              </a:rPr>
              <a:t>Mongo -&gt; Postgres</a:t>
            </a:r>
          </a:p>
          <a:p>
            <a:endParaRPr lang="en-US" sz="2000" dirty="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25D2EC-2961-5158-8E62-4F74EF561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4191" y="1700246"/>
            <a:ext cx="3452192" cy="345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68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526CA-46D1-3F4B-4186-245DFFCB4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Lessons Learned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0FCA3-D5AB-AA4A-83C0-5B5F424F3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>
                <a:cs typeface="Calibri"/>
              </a:rPr>
              <a:t>Helm is like Ikea Furniture – build your own</a:t>
            </a:r>
          </a:p>
          <a:p>
            <a:r>
              <a:rPr lang="en-US" sz="2200" dirty="0">
                <a:cs typeface="Calibri"/>
              </a:rPr>
              <a:t>You pay for the simplicity of NoSQL</a:t>
            </a:r>
          </a:p>
          <a:p>
            <a:r>
              <a:rPr lang="en-US" sz="2200" dirty="0">
                <a:cs typeface="Calibri"/>
              </a:rPr>
              <a:t>Be sure to AWAIT CALLS or errors will not bubble up!</a:t>
            </a:r>
          </a:p>
          <a:p>
            <a:endParaRPr lang="en-US" sz="2200" dirty="0"/>
          </a:p>
        </p:txBody>
      </p:sp>
      <p:pic>
        <p:nvPicPr>
          <p:cNvPr id="5" name="Picture 4" descr="White stones balanced in a stack">
            <a:extLst>
              <a:ext uri="{FF2B5EF4-FFF2-40B4-BE49-F238E27FC236}">
                <a16:creationId xmlns:a16="http://schemas.microsoft.com/office/drawing/2014/main" id="{9D2CF814-2BA4-C13B-52A0-F4676FBF9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48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59356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526CA-46D1-3F4B-4186-245DFFCB4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New Tech Debt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F0B5DA-46BB-ADE0-8177-C9F926BC27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237123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0625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675C2-AFEC-EA47-092B-E386800FF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792FB4-33CA-FBBB-B980-13F2E3E5037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7163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0C804-315B-5ED3-E6CB-99A2A5020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Long Term Plan</a:t>
            </a:r>
          </a:p>
        </p:txBody>
      </p:sp>
      <p:pic>
        <p:nvPicPr>
          <p:cNvPr id="20" name="Picture 19" descr="Calendar on table">
            <a:extLst>
              <a:ext uri="{FF2B5EF4-FFF2-40B4-BE49-F238E27FC236}">
                <a16:creationId xmlns:a16="http://schemas.microsoft.com/office/drawing/2014/main" id="{657C6807-34A7-919F-5266-FC5D1AE5C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8" r="42014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BF767-D74C-DBF2-F732-3EB9A5961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>
                <a:cs typeface="Calibri" panose="020F0502020204030204"/>
              </a:rPr>
              <a:t>October:</a:t>
            </a:r>
          </a:p>
          <a:p>
            <a:pPr lvl="1"/>
            <a:r>
              <a:rPr lang="en-US" sz="1700">
                <a:cs typeface="Calibri" panose="020F0502020204030204"/>
              </a:rPr>
              <a:t>Develop core features</a:t>
            </a:r>
          </a:p>
          <a:p>
            <a:r>
              <a:rPr lang="en-US" sz="1700">
                <a:cs typeface="Calibri" panose="020F0502020204030204"/>
              </a:rPr>
              <a:t>Nov-Dec:</a:t>
            </a:r>
          </a:p>
          <a:p>
            <a:pPr lvl="1"/>
            <a:r>
              <a:rPr lang="en-US" sz="1700">
                <a:cs typeface="Calibri" panose="020F0502020204030204"/>
              </a:rPr>
              <a:t>Find 5 test users, get feedback on core features</a:t>
            </a:r>
          </a:p>
          <a:p>
            <a:pPr lvl="1"/>
            <a:r>
              <a:rPr lang="en-US" sz="1700">
                <a:cs typeface="Calibri" panose="020F0502020204030204"/>
              </a:rPr>
              <a:t>Add first Premium Feature</a:t>
            </a:r>
          </a:p>
          <a:p>
            <a:pPr lvl="1"/>
            <a:r>
              <a:rPr lang="en-US" sz="1700">
                <a:cs typeface="Calibri" panose="020F0502020204030204"/>
              </a:rPr>
              <a:t>Add purchasing (buy buttons)</a:t>
            </a:r>
          </a:p>
          <a:p>
            <a:r>
              <a:rPr lang="en-US" sz="1700">
                <a:cs typeface="Calibri" panose="020F0502020204030204"/>
              </a:rPr>
              <a:t>2024Q1:</a:t>
            </a:r>
          </a:p>
          <a:p>
            <a:pPr lvl="1"/>
            <a:r>
              <a:rPr lang="en-US" sz="1700">
                <a:cs typeface="Calibri" panose="020F0502020204030204"/>
              </a:rPr>
              <a:t>Find users, improve product, repeat</a:t>
            </a:r>
          </a:p>
          <a:p>
            <a:pPr lvl="1"/>
            <a:r>
              <a:rPr lang="en-US" sz="1700">
                <a:cs typeface="Calibri" panose="020F0502020204030204"/>
              </a:rPr>
              <a:t>Goal: 100 daily active users by 3/31/2024</a:t>
            </a:r>
          </a:p>
          <a:p>
            <a:pPr lvl="1"/>
            <a:r>
              <a:rPr lang="en-US" sz="1700">
                <a:cs typeface="Calibri" panose="020F0502020204030204"/>
              </a:rPr>
              <a:t>Goal: 10 premium users by 3/31/2024</a:t>
            </a:r>
          </a:p>
        </p:txBody>
      </p:sp>
    </p:spTree>
    <p:extLst>
      <p:ext uri="{BB962C8B-B14F-4D97-AF65-F5344CB8AC3E}">
        <p14:creationId xmlns:p14="http://schemas.microsoft.com/office/powerpoint/2010/main" val="2917946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8A5D2-F52F-34BD-0EB7-1F9304916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Not-Audience</a:t>
            </a:r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1F66C-5195-F102-F6A4-75FC4592A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Potential Investors</a:t>
            </a:r>
          </a:p>
          <a:p>
            <a:r>
              <a:rPr lang="en-US" sz="2200" dirty="0"/>
              <a:t>Users</a:t>
            </a:r>
          </a:p>
          <a:p>
            <a:r>
              <a:rPr lang="en-US" sz="2200" dirty="0"/>
              <a:t>People looking for entertainment</a:t>
            </a:r>
          </a:p>
        </p:txBody>
      </p:sp>
      <p:pic>
        <p:nvPicPr>
          <p:cNvPr id="5" name="Picture 4" descr="Stadium seats at a sporting entertainment venue">
            <a:extLst>
              <a:ext uri="{FF2B5EF4-FFF2-40B4-BE49-F238E27FC236}">
                <a16:creationId xmlns:a16="http://schemas.microsoft.com/office/drawing/2014/main" id="{685BED39-2C1F-EEFF-DA57-E9853BE14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8" r="1667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526C9E1C-EFF4-FB9D-DCBA-55F331723F3E}"/>
              </a:ext>
            </a:extLst>
          </p:cNvPr>
          <p:cNvSpPr/>
          <p:nvPr/>
        </p:nvSpPr>
        <p:spPr>
          <a:xfrm>
            <a:off x="983904" y="5066896"/>
            <a:ext cx="3130896" cy="1126671"/>
          </a:xfrm>
          <a:prstGeom prst="clou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feel free to watch anyway!</a:t>
            </a:r>
          </a:p>
        </p:txBody>
      </p:sp>
    </p:spTree>
    <p:extLst>
      <p:ext uri="{BB962C8B-B14F-4D97-AF65-F5344CB8AC3E}">
        <p14:creationId xmlns:p14="http://schemas.microsoft.com/office/powerpoint/2010/main" val="227080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Person In A Track Field">
            <a:extLst>
              <a:ext uri="{FF2B5EF4-FFF2-40B4-BE49-F238E27FC236}">
                <a16:creationId xmlns:a16="http://schemas.microsoft.com/office/drawing/2014/main" id="{5795992D-53C1-1961-2DD5-F3E50A171E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6441479" y="1279421"/>
            <a:ext cx="4348870" cy="4299157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30998" y="1990165"/>
            <a:ext cx="3427101" cy="1822675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2"/>
                </a:solidFill>
                <a:ea typeface="Calibri Light"/>
                <a:cs typeface="Calibri Light"/>
              </a:rPr>
              <a:t>Sprint 1 Week 1</a:t>
            </a:r>
            <a:endParaRPr lang="en-US" sz="360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91402" y="3974205"/>
            <a:ext cx="3106292" cy="10127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>
                <a:solidFill>
                  <a:schemeClr val="tx2"/>
                </a:solidFill>
                <a:ea typeface="Calibri"/>
                <a:cs typeface="Calibri"/>
              </a:rPr>
              <a:t>Boom v5.0 Demos</a:t>
            </a:r>
          </a:p>
          <a:p>
            <a:r>
              <a:rPr lang="en-US" sz="1400">
                <a:solidFill>
                  <a:schemeClr val="tx2"/>
                </a:solidFill>
                <a:ea typeface="Calibri"/>
                <a:cs typeface="Calibri"/>
              </a:rPr>
              <a:t>pagekey.io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89ED9-D571-0919-6018-51917D45F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560" y="1611504"/>
            <a:ext cx="13239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70C804-315B-5ED3-E6CB-99A2A5020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Weekly Status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BF767-D74C-DBF2-F732-3EB9A5961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cs typeface="Calibri" panose="020F0502020204030204"/>
              </a:rPr>
              <a:t>Feedback</a:t>
            </a:r>
          </a:p>
          <a:p>
            <a:r>
              <a:rPr lang="en-US" sz="2200" dirty="0">
                <a:cs typeface="Calibri" panose="020F0502020204030204"/>
              </a:rPr>
              <a:t>Demo</a:t>
            </a:r>
          </a:p>
          <a:p>
            <a:r>
              <a:rPr lang="en-US" sz="2200" dirty="0">
                <a:cs typeface="Calibri" panose="020F0502020204030204"/>
              </a:rPr>
              <a:t>Paste Gantt chart</a:t>
            </a:r>
          </a:p>
          <a:p>
            <a:r>
              <a:rPr lang="en-US" sz="2200" dirty="0">
                <a:cs typeface="Calibri" panose="020F0502020204030204"/>
              </a:rPr>
              <a:t>Reflection</a:t>
            </a:r>
          </a:p>
          <a:p>
            <a:pPr lvl="1"/>
            <a:r>
              <a:rPr lang="en-US" sz="1800" dirty="0">
                <a:cs typeface="Calibri" panose="020F0502020204030204"/>
              </a:rPr>
              <a:t>Challenges</a:t>
            </a:r>
          </a:p>
          <a:p>
            <a:pPr lvl="1"/>
            <a:r>
              <a:rPr lang="en-US" sz="1800" dirty="0">
                <a:cs typeface="Calibri" panose="020F0502020204030204"/>
              </a:rPr>
              <a:t>Successes</a:t>
            </a:r>
          </a:p>
          <a:p>
            <a:pPr lvl="1"/>
            <a:r>
              <a:rPr lang="en-US" sz="1800" dirty="0">
                <a:cs typeface="Calibri" panose="020F0502020204030204"/>
              </a:rPr>
              <a:t>Lessons Learned</a:t>
            </a:r>
          </a:p>
          <a:p>
            <a:pPr lvl="1"/>
            <a:r>
              <a:rPr lang="en-US" sz="1800" dirty="0">
                <a:cs typeface="Calibri" panose="020F0502020204030204"/>
              </a:rPr>
              <a:t>Tech Debt</a:t>
            </a:r>
          </a:p>
          <a:p>
            <a:pPr lvl="1"/>
            <a:r>
              <a:rPr lang="en-US" sz="1800" dirty="0">
                <a:cs typeface="Calibri" panose="020F0502020204030204"/>
              </a:rPr>
              <a:t>Future Plans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16FFC54B-2A58-AC12-315B-F47BDB321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9" r="9547" b="-3"/>
          <a:stretch/>
        </p:blipFill>
        <p:spPr>
          <a:xfrm>
            <a:off x="5312974" y="640080"/>
            <a:ext cx="5586364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39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0CDE31-A13F-6759-B843-B9B032F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Feedback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 placing stars">
            <a:extLst>
              <a:ext uri="{FF2B5EF4-FFF2-40B4-BE49-F238E27FC236}">
                <a16:creationId xmlns:a16="http://schemas.microsoft.com/office/drawing/2014/main" id="{0CEB5693-3878-B0F1-730D-8AAFF5679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12" r="393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3609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D5CBE-817E-7570-CDB7-ECA749B17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Investor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9079F-60AD-685B-2A1F-84D4B1827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BLUF: Expected returns, capital required</a:t>
            </a:r>
          </a:p>
          <a:p>
            <a:r>
              <a:rPr lang="en-US" dirty="0"/>
              <a:t>Value – How will it make things easier?</a:t>
            </a:r>
          </a:p>
          <a:p>
            <a:r>
              <a:rPr lang="en-US" dirty="0"/>
              <a:t>Describe Ideal Customer Profile (ICP)</a:t>
            </a:r>
          </a:p>
          <a:p>
            <a:pPr lvl="1"/>
            <a:r>
              <a:rPr lang="en-US" dirty="0"/>
              <a:t>How many people actually looking for this?</a:t>
            </a:r>
          </a:p>
          <a:p>
            <a:pPr lvl="1"/>
            <a:r>
              <a:rPr lang="en-US" dirty="0"/>
              <a:t>Describe strategy to capture customers</a:t>
            </a:r>
          </a:p>
          <a:p>
            <a:r>
              <a:rPr lang="en-US" dirty="0"/>
              <a:t>Marketing plans</a:t>
            </a:r>
          </a:p>
          <a:p>
            <a:r>
              <a:rPr lang="en-US" dirty="0"/>
              <a:t>Empirical results – research, benchmarks, etc.</a:t>
            </a:r>
          </a:p>
          <a:p>
            <a:r>
              <a:rPr lang="en-US" dirty="0"/>
              <a:t>Focus on what’s DONE, not what’s planned – show progress</a:t>
            </a:r>
          </a:p>
          <a:p>
            <a:r>
              <a:rPr lang="en-US" dirty="0"/>
              <a:t>Emphasis (will be) more on user growth than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3E7B8-8EE8-727E-915F-4E79868DF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499" y="230188"/>
            <a:ext cx="13239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D5CBE-817E-7570-CDB7-ECA749B17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9079F-60AD-685B-2A1F-84D4B1827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Clarify audience</a:t>
            </a:r>
          </a:p>
          <a:p>
            <a:r>
              <a:rPr lang="en-US" dirty="0"/>
              <a:t>Have an agenda, show it at beginning</a:t>
            </a:r>
          </a:p>
          <a:p>
            <a:r>
              <a:rPr lang="en-US" dirty="0"/>
              <a:t>Emphasize why Boom unique</a:t>
            </a:r>
          </a:p>
          <a:p>
            <a:r>
              <a:rPr lang="en-US" dirty="0"/>
              <a:t>Dive into features / skills involved in language learning</a:t>
            </a:r>
          </a:p>
          <a:p>
            <a:r>
              <a:rPr lang="en-US" dirty="0"/>
              <a:t>Format distracting (too many slide changes)</a:t>
            </a:r>
          </a:p>
          <a:p>
            <a:r>
              <a:rPr lang="en-US" dirty="0"/>
              <a:t>More engaging production quality</a:t>
            </a:r>
          </a:p>
          <a:p>
            <a:r>
              <a:rPr lang="en-US" dirty="0"/>
              <a:t>Split into multiple videos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753E6-CE92-5776-DEF5-7609D2089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7160" y="230188"/>
            <a:ext cx="13239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7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D5CBE-817E-7570-CDB7-ECA749B17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9079F-60AD-685B-2A1F-84D4B1827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sprints instead of weekly schedule (less pressure / rigidity)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81AEA-FD82-FAA6-36AD-370302248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9914" y="230188"/>
            <a:ext cx="132397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19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3ED78-B96C-82F7-824A-68EF22FB8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Demo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mera lens close up">
            <a:extLst>
              <a:ext uri="{FF2B5EF4-FFF2-40B4-BE49-F238E27FC236}">
                <a16:creationId xmlns:a16="http://schemas.microsoft.com/office/drawing/2014/main" id="{11E3434A-7B78-3FC5-37D1-754A5C9C8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2" r="2380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5002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</TotalTime>
  <Words>352</Words>
  <Application>Microsoft Office PowerPoint</Application>
  <PresentationFormat>Widescreen</PresentationFormat>
  <Paragraphs>79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Audience</vt:lpstr>
      <vt:lpstr>Not-Audience</vt:lpstr>
      <vt:lpstr>Sprint 1 Week 1</vt:lpstr>
      <vt:lpstr>Weekly Status</vt:lpstr>
      <vt:lpstr>Feedback</vt:lpstr>
      <vt:lpstr>Investor Concerns</vt:lpstr>
      <vt:lpstr>Presentation</vt:lpstr>
      <vt:lpstr>Other</vt:lpstr>
      <vt:lpstr>Demo</vt:lpstr>
      <vt:lpstr>PowerPoint Presentation</vt:lpstr>
      <vt:lpstr>Gantt Chart</vt:lpstr>
      <vt:lpstr>PowerPoint Presentation</vt:lpstr>
      <vt:lpstr>Reflection</vt:lpstr>
      <vt:lpstr>Challenges</vt:lpstr>
      <vt:lpstr>Successes</vt:lpstr>
      <vt:lpstr>Lessons Learned</vt:lpstr>
      <vt:lpstr>New Tech Debt</vt:lpstr>
      <vt:lpstr>Dev Plan</vt:lpstr>
      <vt:lpstr>Long Term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Stephen Grice</dc:creator>
  <cp:lastModifiedBy>Stephen Grice</cp:lastModifiedBy>
  <cp:revision>43</cp:revision>
  <dcterms:created xsi:type="dcterms:W3CDTF">2023-10-20T15:26:22Z</dcterms:created>
  <dcterms:modified xsi:type="dcterms:W3CDTF">2023-10-19T13:24:47Z</dcterms:modified>
</cp:coreProperties>
</file>